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0" d="100"/>
          <a:sy n="70" d="100"/>
        </p:scale>
        <p:origin x="73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59053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641378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43150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943052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00641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234400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13707102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4273995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1901713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541B8F-D2DB-4935-848D-E7DD201D5EF0}" type="datetimeFigureOut">
              <a:rPr lang="en-US" smtClean="0"/>
              <a:t>5/7/2023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4211641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541B8F-D2DB-4935-848D-E7DD201D5EF0}" type="datetimeFigureOut">
              <a:rPr lang="en-US" smtClean="0"/>
              <a:t>5/7/2023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3202849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541B8F-D2DB-4935-848D-E7DD201D5EF0}" type="datetimeFigureOut">
              <a:rPr lang="en-US" smtClean="0"/>
              <a:t>5/7/2023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449744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541B8F-D2DB-4935-848D-E7DD201D5EF0}" type="datetimeFigureOut">
              <a:rPr lang="en-US" smtClean="0"/>
              <a:t>5/7/2023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2922911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541B8F-D2DB-4935-848D-E7DD201D5EF0}" type="datetimeFigureOut">
              <a:rPr lang="en-US" smtClean="0"/>
              <a:t>5/7/2023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222410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F541B8F-D2DB-4935-848D-E7DD201D5EF0}" type="datetimeFigureOut">
              <a:rPr lang="en-US" smtClean="0"/>
              <a:t>5/7/2023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716550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541B8F-D2DB-4935-848D-E7DD201D5EF0}" type="datetimeFigureOut">
              <a:rPr lang="en-US" smtClean="0"/>
              <a:t>5/7/2023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1ACCCB-0069-4385-AA7D-29C1C824E6EA}" type="slidenum">
              <a:rPr lang="en-US" smtClean="0"/>
              <a:t>‹#›</a:t>
            </a:fld>
            <a:endParaRPr lang="en-US"/>
          </a:p>
        </p:txBody>
      </p:sp>
    </p:spTree>
    <p:extLst>
      <p:ext uri="{BB962C8B-B14F-4D97-AF65-F5344CB8AC3E}">
        <p14:creationId xmlns:p14="http://schemas.microsoft.com/office/powerpoint/2010/main" val="2829562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F541B8F-D2DB-4935-848D-E7DD201D5EF0}" type="datetimeFigureOut">
              <a:rPr lang="en-US" smtClean="0"/>
              <a:t>5/7/2023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31ACCCB-0069-4385-AA7D-29C1C824E6EA}" type="slidenum">
              <a:rPr lang="en-US" smtClean="0"/>
              <a:t>‹#›</a:t>
            </a:fld>
            <a:endParaRPr lang="en-US"/>
          </a:p>
        </p:txBody>
      </p:sp>
    </p:spTree>
    <p:extLst>
      <p:ext uri="{BB962C8B-B14F-4D97-AF65-F5344CB8AC3E}">
        <p14:creationId xmlns:p14="http://schemas.microsoft.com/office/powerpoint/2010/main" val="1765029289"/>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EC7F3D2-B1B5-1D83-E71F-9D38027FB9DB}"/>
              </a:ext>
            </a:extLst>
          </p:cNvPr>
          <p:cNvSpPr>
            <a:spLocks noGrp="1"/>
          </p:cNvSpPr>
          <p:nvPr>
            <p:ph type="subTitle" idx="1"/>
          </p:nvPr>
        </p:nvSpPr>
        <p:spPr>
          <a:xfrm>
            <a:off x="1524000" y="692727"/>
            <a:ext cx="9144000" cy="5347855"/>
          </a:xfrm>
        </p:spPr>
        <p:txBody>
          <a:bodyPr>
            <a:normAutofit lnSpcReduction="10000"/>
          </a:bodyPr>
          <a:lstStyle/>
          <a:p>
            <a:pPr marL="0" marR="0" algn="ctr">
              <a:lnSpc>
                <a:spcPct val="115000"/>
              </a:lnSpc>
              <a:spcBef>
                <a:spcPts val="0"/>
              </a:spcBef>
              <a:spcAft>
                <a:spcPts val="800"/>
              </a:spcAft>
            </a:pPr>
            <a:r>
              <a:rPr lang="en-US" sz="1800" b="1" kern="100">
                <a:effectLst/>
                <a:latin typeface="Times New Roman" panose="02020603050405020304" pitchFamily="18" charset="0"/>
                <a:ea typeface="Calibri" panose="020F0502020204030204" pitchFamily="34" charset="0"/>
                <a:cs typeface="Times New Roman" panose="02020603050405020304" pitchFamily="18" charset="0"/>
              </a:rPr>
              <a:t>UNDERSTANDING PRACTICAL </a:t>
            </a: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CHALLENGES OF HOUSING IN ADAMAWA, NIGERIA </a:t>
            </a:r>
          </a:p>
          <a:p>
            <a:pPr marL="0" marR="0" algn="ctr">
              <a:lnSpc>
                <a:spcPct val="115000"/>
              </a:lnSpc>
              <a:spcBef>
                <a:spcPts val="0"/>
              </a:spcBef>
              <a:spcAft>
                <a:spcPts val="80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Being</a:t>
            </a:r>
            <a:r>
              <a:rPr lang="en-US" sz="1800" b="1" kern="100" dirty="0">
                <a:latin typeface="Times New Roman" panose="02020603050405020304" pitchFamily="18" charset="0"/>
                <a:ea typeface="Calibri" panose="020F0502020204030204" pitchFamily="34" charset="0"/>
                <a:cs typeface="Times New Roman" panose="02020603050405020304" pitchFamily="18" charset="0"/>
              </a:rPr>
              <a:t> a Technical Paper Presented </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b</a:t>
            </a:r>
            <a:r>
              <a:rPr lang="en-US" sz="1800" b="1" kern="100" dirty="0">
                <a:latin typeface="Times New Roman" panose="02020603050405020304" pitchFamily="18" charset="0"/>
                <a:ea typeface="Calibri" panose="020F0502020204030204" pitchFamily="34" charset="0"/>
                <a:cs typeface="Times New Roman" panose="02020603050405020304" pitchFamily="18" charset="0"/>
              </a:rPr>
              <a:t>y</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1800"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Usman, N.D, Soji S. M, </a:t>
            </a:r>
            <a:r>
              <a:rPr lang="en-US" sz="1800" b="1" kern="100" dirty="0" err="1">
                <a:effectLst/>
                <a:latin typeface="Times New Roman" panose="02020603050405020304" pitchFamily="18" charset="0"/>
                <a:ea typeface="Calibri" panose="020F0502020204030204" pitchFamily="34" charset="0"/>
                <a:cs typeface="Times New Roman" panose="02020603050405020304" pitchFamily="18" charset="0"/>
              </a:rPr>
              <a:t>Balami</a:t>
            </a: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 C. A. and </a:t>
            </a:r>
            <a:r>
              <a:rPr lang="en-US" sz="1800" b="1" kern="100" dirty="0" err="1">
                <a:effectLst/>
                <a:latin typeface="Times New Roman" panose="02020603050405020304" pitchFamily="18" charset="0"/>
                <a:ea typeface="Calibri" panose="020F0502020204030204" pitchFamily="34" charset="0"/>
                <a:cs typeface="Times New Roman" panose="02020603050405020304" pitchFamily="18" charset="0"/>
              </a:rPr>
              <a:t>Nwekete</a:t>
            </a:r>
            <a: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t>, C. J.</a:t>
            </a:r>
            <a:endParaRPr lang="en-US" sz="18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Department of Building Faculty of Environmental Sciences Modibbo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Adama</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University Yola Department of Building Faculty of Environmental Sciences, Nigerian Army University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Biu</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kern="100" dirty="0">
                <a:latin typeface="Times New Roman" panose="02020603050405020304" pitchFamily="18" charset="0"/>
                <a:ea typeface="Calibri" panose="020F0502020204030204" pitchFamily="34" charset="0"/>
                <a:cs typeface="Times New Roman" panose="02020603050405020304" pitchFamily="18" charset="0"/>
              </a:rPr>
              <a:t>Department of Building, Faculty of Engineering and Environmental Sciences, Ebonyi State University, </a:t>
            </a:r>
            <a:r>
              <a:rPr lang="en-US" kern="100" dirty="0" err="1">
                <a:latin typeface="Times New Roman" panose="02020603050405020304" pitchFamily="18" charset="0"/>
                <a:ea typeface="Calibri" panose="020F0502020204030204" pitchFamily="34" charset="0"/>
                <a:cs typeface="Times New Roman" panose="02020603050405020304" pitchFamily="18" charset="0"/>
              </a:rPr>
              <a:t>Abakaliki</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1800"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1800"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During the  Nigerian Institute of Building Hybrid Mandatory Continuous Development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Programe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Held o the 10</a:t>
            </a:r>
            <a:r>
              <a:rPr lang="en-US" sz="1800" kern="100" baseline="30000" dirty="0">
                <a:effectLst/>
                <a:latin typeface="Times New Roman" panose="02020603050405020304" pitchFamily="18" charset="0"/>
                <a:ea typeface="Calibri" panose="020F0502020204030204" pitchFamily="34" charset="0"/>
                <a:cs typeface="Times New Roman" panose="02020603050405020304" pitchFamily="18" charset="0"/>
              </a:rPr>
              <a:t>th</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 11</a:t>
            </a:r>
            <a:r>
              <a:rPr lang="en-US" sz="1800" kern="100" baseline="30000" dirty="0">
                <a:effectLst/>
                <a:latin typeface="Times New Roman" panose="02020603050405020304" pitchFamily="18" charset="0"/>
                <a:ea typeface="Calibri" panose="020F0502020204030204" pitchFamily="34" charset="0"/>
                <a:cs typeface="Times New Roman" panose="02020603050405020304" pitchFamily="18" charset="0"/>
              </a:rPr>
              <a:t>th</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of May 2023 </a:t>
            </a:r>
          </a:p>
          <a:p>
            <a:pPr marL="0" marR="0" algn="ctr">
              <a:lnSpc>
                <a:spcPct val="115000"/>
              </a:lnSpc>
              <a:spcBef>
                <a:spcPts val="0"/>
              </a:spcBef>
              <a:spcAft>
                <a:spcPts val="0"/>
              </a:spcAft>
            </a:pPr>
            <a:r>
              <a:rPr lang="en-US" b="1" dirty="0">
                <a:latin typeface="Times New Roman" panose="02020603050405020304" pitchFamily="18" charset="0"/>
                <a:cs typeface="Times New Roman" panose="02020603050405020304" pitchFamily="18" charset="0"/>
              </a:rPr>
              <a:t>Presenter: </a:t>
            </a:r>
            <a:r>
              <a:rPr lang="en-US" sz="2400" b="1" kern="100" dirty="0">
                <a:effectLst/>
                <a:latin typeface="Times New Roman" panose="02020603050405020304" pitchFamily="18" charset="0"/>
                <a:ea typeface="Calibri" panose="020F0502020204030204" pitchFamily="34" charset="0"/>
                <a:cs typeface="Times New Roman" panose="02020603050405020304" pitchFamily="18" charset="0"/>
              </a:rPr>
              <a:t>B</a:t>
            </a:r>
            <a:r>
              <a:rPr lang="en-US" b="1" dirty="0">
                <a:latin typeface="Times New Roman" panose="02020603050405020304" pitchFamily="18" charset="0"/>
                <a:cs typeface="Times New Roman" panose="02020603050405020304" pitchFamily="18" charset="0"/>
              </a:rPr>
              <a:t>ldr. </a:t>
            </a:r>
            <a:r>
              <a:rPr lang="en-US" sz="2400" b="1" kern="100" dirty="0">
                <a:latin typeface="Times New Roman" panose="02020603050405020304" pitchFamily="18" charset="0"/>
                <a:cs typeface="Times New Roman" panose="02020603050405020304" pitchFamily="18" charset="0"/>
              </a:rPr>
              <a:t>S. M. Soji</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3629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94BC49-5EA3-BADE-BCA7-098D850CB3CF}"/>
              </a:ext>
            </a:extLst>
          </p:cNvPr>
          <p:cNvSpPr>
            <a:spLocks noGrp="1"/>
          </p:cNvSpPr>
          <p:nvPr>
            <p:ph idx="1"/>
          </p:nvPr>
        </p:nvSpPr>
        <p:spPr>
          <a:xfrm>
            <a:off x="838200" y="498764"/>
            <a:ext cx="10515600" cy="5678199"/>
          </a:xfrm>
        </p:spPr>
        <p:txBody>
          <a:bodyPr>
            <a:normAutofit/>
          </a:bodyPr>
          <a:lstStyle/>
          <a:p>
            <a:pPr marL="457200" marR="0" indent="-45720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Olanrewaju, A., Tan, S. &amp; Abdul-Aziz, A. (2018). "Housing providers’ insights on the benefits of sustainable affordable housing," Sustainable Development, 26: 847-858</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gn="just">
              <a:lnSpc>
                <a:spcPct val="150000"/>
              </a:lnSpc>
              <a:spcBef>
                <a:spcPts val="0"/>
              </a:spcBef>
              <a:spcAft>
                <a:spcPts val="0"/>
              </a:spcAft>
            </a:pP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Ogunsanmi</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O. (2013). "Stakeholders’ perception of key performance indicators (KPIs) of public private partnership (PPP) projects," International Journal of Construction Supply Chain Management, 3 (2): 27-38.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gn="just">
              <a:lnSpc>
                <a:spcPct val="150000"/>
              </a:lnSpc>
              <a:spcBef>
                <a:spcPts val="0"/>
              </a:spcBef>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Usman, N. D.,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Bustani</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 B.,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Igwe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C. O and Adamu, S (2021). Understanding Sustainability in Building Construction. A Technical Paper presented at the Nigerian of Institute of Building (NIOB) 51</a:t>
            </a:r>
            <a:r>
              <a:rPr lang="en-US" sz="1800" kern="100" baseline="30000" dirty="0">
                <a:effectLst/>
                <a:latin typeface="Times New Roman" panose="02020603050405020304" pitchFamily="18" charset="0"/>
                <a:ea typeface="Calibri" panose="020F0502020204030204" pitchFamily="34" charset="0"/>
                <a:cs typeface="Times New Roman" panose="02020603050405020304" pitchFamily="18" charset="0"/>
              </a:rPr>
              <a:t>st</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Annual General Meeting held in Lagos Nigeria </a:t>
            </a: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100 - 114</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571500" marR="0" indent="-571500" algn="just">
              <a:lnSpc>
                <a:spcPct val="150000"/>
              </a:lnSpc>
              <a:spcBef>
                <a:spcPts val="0"/>
              </a:spcBef>
              <a:spcAft>
                <a:spcPts val="800"/>
              </a:spcAft>
            </a:pP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Windapo</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 O.,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Oboirein</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M. O and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Omeife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C. A (2021). Sustainable Construction Practices and Indicators: A Critical Review. A Technical Paper presented at the Nigerian of Institute of Building (NIOB) 51</a:t>
            </a:r>
            <a:r>
              <a:rPr lang="en-US" sz="1800" kern="100" baseline="30000" dirty="0">
                <a:effectLst/>
                <a:latin typeface="Times New Roman" panose="02020603050405020304" pitchFamily="18" charset="0"/>
                <a:ea typeface="Calibri" panose="020F0502020204030204" pitchFamily="34" charset="0"/>
                <a:cs typeface="Times New Roman" panose="02020603050405020304" pitchFamily="18" charset="0"/>
              </a:rPr>
              <a:t>st</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Annual General Meeting held in Lagos Nigeria </a:t>
            </a: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11 - 20</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571500" marR="0" indent="-57150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Waziri, A.G. and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Roosli</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R. (2013) Housing Policies and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Programmes</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in Nigeria: A Review of the Concept and Implementation. Journal of Business Management Dynamics; 3(2):60-68.</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50000"/>
              </a:lnSpc>
              <a:spcBef>
                <a:spcPts val="0"/>
              </a:spcBef>
              <a:spcAft>
                <a:spcPts val="800"/>
              </a:spcAft>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80502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C0F749-77B4-3697-CAFF-49169BFE94D2}"/>
              </a:ext>
            </a:extLst>
          </p:cNvPr>
          <p:cNvSpPr>
            <a:spLocks noGrp="1"/>
          </p:cNvSpPr>
          <p:nvPr>
            <p:ph idx="1"/>
          </p:nvPr>
        </p:nvSpPr>
        <p:spPr>
          <a:xfrm>
            <a:off x="838200" y="540327"/>
            <a:ext cx="10515600" cy="5636636"/>
          </a:xfrm>
        </p:spPr>
        <p:txBody>
          <a:bodyPr/>
          <a:lstStyle/>
          <a:p>
            <a:pPr marL="0" indent="0" algn="ctr">
              <a:buNone/>
            </a:pPr>
            <a:endParaRPr lang="en-US" dirty="0">
              <a:latin typeface="Times New Roman" panose="02020603050405020304" pitchFamily="18"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a:p>
            <a:pPr marL="0" indent="0" algn="ctr">
              <a:buNone/>
            </a:pPr>
            <a:endParaRPr lang="en-US" dirty="0">
              <a:latin typeface="Times New Roman" panose="02020603050405020304" pitchFamily="18"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a:p>
            <a:pPr algn="ctr"/>
            <a:r>
              <a:rPr lang="en-US" sz="4000" dirty="0">
                <a:latin typeface="Times New Roman" panose="02020603050405020304" pitchFamily="18" charset="0"/>
                <a:cs typeface="Times New Roman" panose="02020603050405020304" pitchFamily="18" charset="0"/>
              </a:rPr>
              <a:t>THANK YOU FOR LISTENING </a:t>
            </a:r>
          </a:p>
        </p:txBody>
      </p:sp>
    </p:spTree>
    <p:extLst>
      <p:ext uri="{BB962C8B-B14F-4D97-AF65-F5344CB8AC3E}">
        <p14:creationId xmlns:p14="http://schemas.microsoft.com/office/powerpoint/2010/main" val="1536626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7BC8F-1C65-0A72-CF7A-EE9CC95DF86B}"/>
              </a:ext>
            </a:extLst>
          </p:cNvPr>
          <p:cNvSpPr>
            <a:spLocks noGrp="1"/>
          </p:cNvSpPr>
          <p:nvPr>
            <p:ph type="title"/>
          </p:nvPr>
        </p:nvSpPr>
        <p:spPr>
          <a:xfrm>
            <a:off x="838200" y="365126"/>
            <a:ext cx="10515600" cy="1020330"/>
          </a:xfrm>
        </p:spPr>
        <p:txBody>
          <a:bodyPr>
            <a:normAutofit fontScale="90000"/>
          </a:bodyPr>
          <a:lstStyle/>
          <a:p>
            <a:pPr algn="ctr"/>
            <a:r>
              <a:rPr lang="en-US" sz="28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INTRODUCTION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A66105A-B84A-8536-1D4D-230C173BD481}"/>
              </a:ext>
            </a:extLst>
          </p:cNvPr>
          <p:cNvSpPr>
            <a:spLocks noGrp="1"/>
          </p:cNvSpPr>
          <p:nvPr>
            <p:ph idx="1"/>
          </p:nvPr>
        </p:nvSpPr>
        <p:spPr>
          <a:xfrm>
            <a:off x="838200" y="997527"/>
            <a:ext cx="10515600" cy="5179436"/>
          </a:xfrm>
        </p:spPr>
        <p:txBody>
          <a:bodyPr/>
          <a:lstStyle/>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Housing</a:t>
            </a:r>
          </a:p>
          <a:p>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The Nigeria’s population</a:t>
            </a:r>
          </a:p>
          <a:p>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The Nigeria’s </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Housing need</a:t>
            </a:r>
          </a:p>
          <a:p>
            <a:r>
              <a:rPr lang="en-US" sz="3200" dirty="0">
                <a:latin typeface="Times New Roman" panose="02020603050405020304" pitchFamily="18" charset="0"/>
                <a:ea typeface="Calibri" panose="020F0502020204030204" pitchFamily="34" charset="0"/>
                <a:cs typeface="Times New Roman" panose="02020603050405020304" pitchFamily="18" charset="0"/>
              </a:rPr>
              <a:t>Issues of </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overcrowding </a:t>
            </a:r>
            <a:endParaRPr lang="en-US" sz="3200" dirty="0">
              <a:latin typeface="Times New Roman" panose="02020603050405020304" pitchFamily="18" charset="0"/>
              <a:ea typeface="Calibri" panose="020F0502020204030204" pitchFamily="34" charset="0"/>
              <a:cs typeface="Times New Roman" panose="02020603050405020304" pitchFamily="18" charset="0"/>
            </a:endParaRPr>
          </a:p>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Previous Studies on challenges of housing in </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Nigeria</a:t>
            </a:r>
          </a:p>
          <a:p>
            <a:r>
              <a:rPr lang="en-US" sz="3200" kern="100" dirty="0">
                <a:effectLst/>
                <a:latin typeface="Times New Roman" panose="02020603050405020304" pitchFamily="18" charset="0"/>
                <a:ea typeface="Calibri" panose="020F0502020204030204" pitchFamily="34" charset="0"/>
                <a:cs typeface="Times New Roman" panose="02020603050405020304" pitchFamily="18" charset="0"/>
              </a:rPr>
              <a:t>Therefore, this article examines the practical challenges to housing in Nigeria with a view of proffering solutions to the existing problems. </a:t>
            </a:r>
          </a:p>
          <a:p>
            <a:endParaRPr lang="en-US" sz="1800" dirty="0">
              <a:effectLst/>
              <a:latin typeface="Times New Roman" panose="02020603050405020304" pitchFamily="18" charset="0"/>
              <a:ea typeface="Calibri" panose="020F0502020204030204" pitchFamily="34" charset="0"/>
            </a:endParaRPr>
          </a:p>
          <a:p>
            <a:endParaRPr lang="en-US" sz="1800" kern="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71013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CB08-6F2E-A546-BC6A-FB888D32CB29}"/>
              </a:ext>
            </a:extLst>
          </p:cNvPr>
          <p:cNvSpPr>
            <a:spLocks noGrp="1"/>
          </p:cNvSpPr>
          <p:nvPr>
            <p:ph type="title"/>
          </p:nvPr>
        </p:nvSpPr>
        <p:spPr>
          <a:xfrm>
            <a:off x="838200" y="365126"/>
            <a:ext cx="10515600" cy="881784"/>
          </a:xfrm>
        </p:spPr>
        <p:txBody>
          <a:bodyPr>
            <a:normAutofit fontScale="90000"/>
          </a:bodyPr>
          <a:lstStyle/>
          <a:p>
            <a:pPr algn="ctr"/>
            <a:r>
              <a:rPr lang="en-US" sz="3100" b="1" kern="100" dirty="0">
                <a:effectLst/>
                <a:latin typeface="Times New Roman" panose="02020603050405020304" pitchFamily="18" charset="0"/>
                <a:ea typeface="Calibri" panose="020F0502020204030204" pitchFamily="34" charset="0"/>
                <a:cs typeface="Times New Roman" panose="02020603050405020304" pitchFamily="18" charset="0"/>
              </a:rPr>
              <a:t>PROBLEM STATEMENT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69FB565-0D12-355D-C364-7D088CB512B8}"/>
              </a:ext>
            </a:extLst>
          </p:cNvPr>
          <p:cNvSpPr>
            <a:spLocks noGrp="1"/>
          </p:cNvSpPr>
          <p:nvPr>
            <p:ph idx="1"/>
          </p:nvPr>
        </p:nvSpPr>
        <p:spPr>
          <a:xfrm>
            <a:off x="838200" y="914400"/>
            <a:ext cx="10515600" cy="5262563"/>
          </a:xfrm>
        </p:spPr>
        <p:txBody>
          <a:bodyPr>
            <a:normAutofit lnSpcReduction="10000"/>
          </a:bodyPr>
          <a:lstStyle/>
          <a:p>
            <a:r>
              <a:rPr lang="en-US" sz="2400" dirty="0">
                <a:effectLst/>
                <a:latin typeface="Times New Roman" panose="02020603050405020304" pitchFamily="18" charset="0"/>
                <a:ea typeface="Calibri" panose="020F0502020204030204" pitchFamily="34" charset="0"/>
              </a:rPr>
              <a:t>Residential accommodation and public buildings are very scarce and even some government offices are still operating in rented houses.</a:t>
            </a:r>
          </a:p>
          <a:p>
            <a:r>
              <a:rPr lang="en-US" sz="2400" dirty="0">
                <a:effectLst/>
                <a:latin typeface="Times New Roman" panose="02020603050405020304" pitchFamily="18" charset="0"/>
                <a:ea typeface="Calibri" panose="020F0502020204030204" pitchFamily="34" charset="0"/>
              </a:rPr>
              <a:t>This scarcity of housing has pushed the cost of rented buildings very high as an average 3-bedroom flat rents between N200,000.00 – N300,000.00 per annum and a duplex lets for between N500,00.00 – N1,200,000.00 per annum in the three major towns </a:t>
            </a:r>
            <a:r>
              <a:rPr lang="en-US" sz="2400" kern="0" dirty="0">
                <a:effectLst/>
                <a:latin typeface="Times New Roman" panose="02020603050405020304" pitchFamily="18" charset="0"/>
                <a:ea typeface="Times New Roman" panose="02020603050405020304" pitchFamily="18" charset="0"/>
              </a:rPr>
              <a:t>(</a:t>
            </a:r>
            <a:r>
              <a:rPr lang="en-US" sz="2400" dirty="0">
                <a:effectLst/>
                <a:latin typeface="Times New Roman" panose="02020603050405020304" pitchFamily="18" charset="0"/>
                <a:ea typeface="Calibri" panose="020F0502020204030204" pitchFamily="34" charset="0"/>
              </a:rPr>
              <a:t>Choi, 2020). </a:t>
            </a:r>
            <a:endParaRPr lang="en-US" sz="2400" dirty="0">
              <a:latin typeface="Times New Roman" panose="02020603050405020304" pitchFamily="18" charset="0"/>
              <a:ea typeface="Calibri" panose="020F0502020204030204" pitchFamily="34" charset="0"/>
            </a:endParaRPr>
          </a:p>
          <a:p>
            <a:r>
              <a:rPr lang="en-US" sz="2400" dirty="0">
                <a:effectLst/>
                <a:latin typeface="Times New Roman" panose="02020603050405020304" pitchFamily="18" charset="0"/>
                <a:ea typeface="Calibri" panose="020F0502020204030204" pitchFamily="34" charset="0"/>
              </a:rPr>
              <a:t>Obviously, these rents are not affordable to majority of the citizenry resulting in emergence of squatter settlements as alternative accommodation. </a:t>
            </a:r>
          </a:p>
          <a:p>
            <a:r>
              <a:rPr lang="en-US" sz="2400" dirty="0">
                <a:effectLst/>
                <a:latin typeface="Times New Roman" panose="02020603050405020304" pitchFamily="18" charset="0"/>
                <a:ea typeface="Calibri" panose="020F0502020204030204" pitchFamily="34" charset="0"/>
              </a:rPr>
              <a:t>This ugly situation still persists today and not much has been done by government to increase the housing stock in relation to demand for residential and office accommodations in the state especially. </a:t>
            </a:r>
            <a:endParaRPr lang="en-US" sz="2400" dirty="0">
              <a:latin typeface="Times New Roman" panose="02020603050405020304" pitchFamily="18" charset="0"/>
              <a:ea typeface="Calibri" panose="020F0502020204030204" pitchFamily="34" charset="0"/>
            </a:endParaRPr>
          </a:p>
          <a:p>
            <a:r>
              <a:rPr lang="en-US" sz="2400" kern="100" dirty="0">
                <a:effectLst/>
                <a:latin typeface="Times New Roman" panose="02020603050405020304" pitchFamily="18" charset="0"/>
                <a:ea typeface="Calibri" panose="020F0502020204030204" pitchFamily="34" charset="0"/>
                <a:cs typeface="Times New Roman" panose="02020603050405020304" pitchFamily="18" charset="0"/>
              </a:rPr>
              <a:t>Hence, the need for this study to look at the practical challenges to the issues of housing in Adamawa State Nigeria</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937101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9A90D-BCBD-E861-CC8B-1FBDD6056498}"/>
              </a:ext>
            </a:extLst>
          </p:cNvPr>
          <p:cNvSpPr>
            <a:spLocks noGrp="1"/>
          </p:cNvSpPr>
          <p:nvPr>
            <p:ph type="title"/>
          </p:nvPr>
        </p:nvSpPr>
        <p:spPr>
          <a:xfrm>
            <a:off x="838200" y="166256"/>
            <a:ext cx="10515600" cy="775854"/>
          </a:xfrm>
        </p:spPr>
        <p:txBody>
          <a:bodyPr>
            <a:normAutofit fontScale="90000"/>
          </a:bodyPr>
          <a:lstStyle/>
          <a:p>
            <a:pPr algn="ctr"/>
            <a:br>
              <a:rPr lang="en-US" sz="3100" b="1"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sz="3100" b="1" kern="100" dirty="0">
                <a:effectLst/>
                <a:latin typeface="Times New Roman" panose="02020603050405020304" pitchFamily="18" charset="0"/>
                <a:ea typeface="Calibri" panose="020F0502020204030204" pitchFamily="34" charset="0"/>
                <a:cs typeface="Times New Roman" panose="02020603050405020304" pitchFamily="18" charset="0"/>
              </a:rPr>
              <a:t>METHODOLOGY</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797475A-8ECD-C37A-2061-49B87FB23A71}"/>
              </a:ext>
            </a:extLst>
          </p:cNvPr>
          <p:cNvSpPr>
            <a:spLocks noGrp="1"/>
          </p:cNvSpPr>
          <p:nvPr>
            <p:ph idx="1"/>
          </p:nvPr>
        </p:nvSpPr>
        <p:spPr>
          <a:xfrm>
            <a:off x="838200" y="789710"/>
            <a:ext cx="10515600" cy="5387254"/>
          </a:xfrm>
        </p:spPr>
        <p:txBody>
          <a:bodyPr>
            <a:normAutofit/>
          </a:bodyPr>
          <a:lstStyle/>
          <a:p>
            <a:pPr algn="just"/>
            <a:r>
              <a:rPr lang="en-US" dirty="0">
                <a:effectLst/>
                <a:latin typeface="Times New Roman" panose="02020603050405020304" pitchFamily="18" charset="0"/>
                <a:ea typeface="Calibri" panose="020F0502020204030204" pitchFamily="34" charset="0"/>
              </a:rPr>
              <a:t>This paper used the review of literature approach. </a:t>
            </a:r>
          </a:p>
          <a:p>
            <a:pPr algn="just"/>
            <a:r>
              <a:rPr lang="en-US" dirty="0">
                <a:effectLst/>
                <a:latin typeface="Times New Roman" panose="02020603050405020304" pitchFamily="18" charset="0"/>
                <a:ea typeface="Calibri" panose="020F0502020204030204" pitchFamily="34" charset="0"/>
              </a:rPr>
              <a:t>Usman, </a:t>
            </a:r>
            <a:r>
              <a:rPr lang="en-US" i="1" dirty="0">
                <a:effectLst/>
                <a:latin typeface="Times New Roman" panose="02020603050405020304" pitchFamily="18" charset="0"/>
                <a:ea typeface="Calibri" panose="020F0502020204030204" pitchFamily="34" charset="0"/>
              </a:rPr>
              <a:t>et al.</a:t>
            </a:r>
            <a:r>
              <a:rPr lang="en-US" dirty="0">
                <a:effectLst/>
                <a:latin typeface="Times New Roman" panose="02020603050405020304" pitchFamily="18" charset="0"/>
                <a:ea typeface="Calibri" panose="020F0502020204030204" pitchFamily="34" charset="0"/>
              </a:rPr>
              <a:t> (2021), advocates that exploratory design is carried out for either one or two purposes, namely; a preparatory examination of an issue for gaining knowledge or for data collection for appropriate application to an administrative or to solve issues.</a:t>
            </a:r>
            <a:endParaRPr lang="en-US" dirty="0">
              <a:latin typeface="Times New Roman" panose="02020603050405020304" pitchFamily="18" charset="0"/>
              <a:ea typeface="Calibri" panose="020F0502020204030204" pitchFamily="34" charset="0"/>
            </a:endParaRPr>
          </a:p>
          <a:p>
            <a:pPr algn="just"/>
            <a:r>
              <a:rPr lang="en-US" dirty="0">
                <a:effectLst/>
                <a:latin typeface="Times New Roman" panose="02020603050405020304" pitchFamily="18" charset="0"/>
                <a:ea typeface="Calibri" panose="020F0502020204030204" pitchFamily="34" charset="0"/>
              </a:rPr>
              <a:t>Exploratory survey can be used as stand-alone design because of its limited scope (</a:t>
            </a:r>
            <a:r>
              <a:rPr lang="en-US" dirty="0" err="1">
                <a:effectLst/>
                <a:latin typeface="Times New Roman" panose="02020603050405020304" pitchFamily="18" charset="0"/>
                <a:ea typeface="Calibri" panose="020F0502020204030204" pitchFamily="34" charset="0"/>
              </a:rPr>
              <a:t>Windapo</a:t>
            </a:r>
            <a:r>
              <a:rPr lang="en-US" dirty="0">
                <a:effectLst/>
                <a:latin typeface="Times New Roman" panose="02020603050405020304" pitchFamily="18" charset="0"/>
                <a:ea typeface="Calibri" panose="020F0502020204030204" pitchFamily="34" charset="0"/>
              </a:rPr>
              <a:t>, </a:t>
            </a:r>
            <a:r>
              <a:rPr lang="en-US" dirty="0" err="1">
                <a:effectLst/>
                <a:latin typeface="Times New Roman" panose="02020603050405020304" pitchFamily="18" charset="0"/>
                <a:ea typeface="Calibri" panose="020F0502020204030204" pitchFamily="34" charset="0"/>
              </a:rPr>
              <a:t>Oboirein</a:t>
            </a:r>
            <a:r>
              <a:rPr lang="en-US" dirty="0">
                <a:effectLst/>
                <a:latin typeface="Times New Roman" panose="02020603050405020304" pitchFamily="18" charset="0"/>
                <a:ea typeface="Calibri" panose="020F0502020204030204" pitchFamily="34" charset="0"/>
              </a:rPr>
              <a:t>, &amp; </a:t>
            </a:r>
            <a:r>
              <a:rPr lang="en-US" dirty="0" err="1">
                <a:effectLst/>
                <a:latin typeface="Times New Roman" panose="02020603050405020304" pitchFamily="18" charset="0"/>
                <a:ea typeface="Calibri" panose="020F0502020204030204" pitchFamily="34" charset="0"/>
              </a:rPr>
              <a:t>Omeife</a:t>
            </a:r>
            <a:r>
              <a:rPr lang="en-US" dirty="0">
                <a:effectLst/>
                <a:latin typeface="Times New Roman" panose="02020603050405020304" pitchFamily="18" charset="0"/>
                <a:ea typeface="Calibri" panose="020F0502020204030204" pitchFamily="34" charset="0"/>
              </a:rPr>
              <a:t>, 2021) and at the same time, it could be used as a stand – alone design when it is used to provide information (Usman, </a:t>
            </a:r>
            <a:r>
              <a:rPr lang="en-US" i="1" dirty="0">
                <a:effectLst/>
                <a:latin typeface="Times New Roman" panose="02020603050405020304" pitchFamily="18" charset="0"/>
                <a:ea typeface="Calibri" panose="020F0502020204030204" pitchFamily="34" charset="0"/>
              </a:rPr>
              <a:t>et al.,</a:t>
            </a:r>
            <a:r>
              <a:rPr lang="en-US" dirty="0">
                <a:effectLst/>
                <a:latin typeface="Times New Roman" panose="02020603050405020304" pitchFamily="18" charset="0"/>
                <a:ea typeface="Calibri" panose="020F0502020204030204" pitchFamily="34" charset="0"/>
              </a:rPr>
              <a:t> 2021); Goel and Ramanathan (2017).</a:t>
            </a:r>
            <a:endParaRPr lang="en-US" dirty="0"/>
          </a:p>
        </p:txBody>
      </p:sp>
    </p:spTree>
    <p:extLst>
      <p:ext uri="{BB962C8B-B14F-4D97-AF65-F5344CB8AC3E}">
        <p14:creationId xmlns:p14="http://schemas.microsoft.com/office/powerpoint/2010/main" val="1385213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35DDD-E226-6495-553A-8AECDE36A7EC}"/>
              </a:ext>
            </a:extLst>
          </p:cNvPr>
          <p:cNvSpPr>
            <a:spLocks noGrp="1"/>
          </p:cNvSpPr>
          <p:nvPr>
            <p:ph type="title"/>
          </p:nvPr>
        </p:nvSpPr>
        <p:spPr>
          <a:xfrm>
            <a:off x="838200" y="365126"/>
            <a:ext cx="10515600" cy="521566"/>
          </a:xfrm>
        </p:spPr>
        <p:txBody>
          <a:bodyPr>
            <a:normAutofit fontScale="90000"/>
          </a:bodyPr>
          <a:lstStyle/>
          <a:p>
            <a:pPr algn="ctr"/>
            <a:b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en-US" sz="1800" b="1" kern="100" dirty="0">
                <a:effectLst/>
                <a:latin typeface="Times New Roman" panose="02020603050405020304" pitchFamily="18" charset="0"/>
                <a:ea typeface="Calibri" panose="020F0502020204030204" pitchFamily="34" charset="0"/>
                <a:cs typeface="Times New Roman" panose="02020603050405020304" pitchFamily="18" charset="0"/>
              </a:rPr>
            </a:br>
            <a:r>
              <a:rPr lang="en-US" sz="2700" b="1" kern="100" dirty="0">
                <a:effectLst/>
                <a:latin typeface="Times New Roman" panose="02020603050405020304" pitchFamily="18" charset="0"/>
                <a:ea typeface="Calibri" panose="020F0502020204030204" pitchFamily="34" charset="0"/>
                <a:cs typeface="Times New Roman" panose="02020603050405020304" pitchFamily="18" charset="0"/>
              </a:rPr>
              <a:t>RESEARCH FINDINGS</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24207A4-F3C6-D5C7-A431-36341820CBB5}"/>
              </a:ext>
            </a:extLst>
          </p:cNvPr>
          <p:cNvSpPr>
            <a:spLocks noGrp="1"/>
          </p:cNvSpPr>
          <p:nvPr>
            <p:ph idx="1"/>
          </p:nvPr>
        </p:nvSpPr>
        <p:spPr>
          <a:xfrm>
            <a:off x="838200" y="886692"/>
            <a:ext cx="10515600" cy="5290271"/>
          </a:xfrm>
        </p:spPr>
        <p:txBody>
          <a:bodyPr>
            <a:normAutofit fontScale="92500" lnSpcReduction="10000"/>
          </a:bodyPr>
          <a:lstStyle/>
          <a:p>
            <a:pPr marL="0" indent="0">
              <a:buNone/>
            </a:pPr>
            <a:r>
              <a:rPr lang="en-US" sz="2400" dirty="0">
                <a:latin typeface="Times New Roman" panose="02020603050405020304" pitchFamily="18" charset="0"/>
                <a:cs typeface="Times New Roman" panose="02020603050405020304" pitchFamily="18" charset="0"/>
              </a:rPr>
              <a:t>The study found that the following factors affect housing challenges in Adamawa State these include:</a:t>
            </a:r>
          </a:p>
          <a:p>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Lack of Long-Term Funds</a:t>
            </a:r>
            <a:endParaRPr lang="en-US" sz="24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Properties Approval and Title Paperwork</a:t>
            </a:r>
            <a:endParaRPr lang="en-US" sz="24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Land Use Act</a:t>
            </a:r>
            <a:endParaRPr lang="en-US" sz="2400" kern="1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400" kern="0" dirty="0">
                <a:effectLst/>
                <a:latin typeface="Times New Roman" panose="02020603050405020304" pitchFamily="18" charset="0"/>
                <a:ea typeface="Times New Roman" panose="02020603050405020304" pitchFamily="18" charset="0"/>
              </a:rPr>
              <a:t>Infrastructural Inadequacy</a:t>
            </a: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High Cost of Building Materials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Enforcing Foreclosure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Nigeria Taxation System</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Construction Methods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Construction Permits Issue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Collaboration Issues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0127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A0973-5D16-CB26-CB1D-77643EF8B633}"/>
              </a:ext>
            </a:extLst>
          </p:cNvPr>
          <p:cNvSpPr>
            <a:spLocks noGrp="1"/>
          </p:cNvSpPr>
          <p:nvPr>
            <p:ph type="title"/>
          </p:nvPr>
        </p:nvSpPr>
        <p:spPr>
          <a:xfrm>
            <a:off x="838200" y="365126"/>
            <a:ext cx="10515600" cy="687820"/>
          </a:xfrm>
        </p:spPr>
        <p:txBody>
          <a:bodyPr>
            <a:normAutofit/>
          </a:bodyPr>
          <a:lstStyle/>
          <a:p>
            <a:pPr algn="ctr"/>
            <a:r>
              <a:rPr lang="en-US" sz="2400" b="1" dirty="0">
                <a:effectLst/>
                <a:latin typeface="Times New Roman" panose="02020603050405020304" pitchFamily="18" charset="0"/>
                <a:ea typeface="Calibri" panose="020F0502020204030204" pitchFamily="34" charset="0"/>
              </a:rPr>
              <a:t>RECOMMENDATION </a:t>
            </a:r>
            <a:endParaRPr lang="en-US" sz="2400" dirty="0"/>
          </a:p>
        </p:txBody>
      </p:sp>
      <p:sp>
        <p:nvSpPr>
          <p:cNvPr id="3" name="Content Placeholder 2">
            <a:extLst>
              <a:ext uri="{FF2B5EF4-FFF2-40B4-BE49-F238E27FC236}">
                <a16:creationId xmlns:a16="http://schemas.microsoft.com/office/drawing/2014/main" id="{E7FAE900-A5F2-9F08-E0EB-EFBF71123402}"/>
              </a:ext>
            </a:extLst>
          </p:cNvPr>
          <p:cNvSpPr>
            <a:spLocks noGrp="1"/>
          </p:cNvSpPr>
          <p:nvPr>
            <p:ph idx="1"/>
          </p:nvPr>
        </p:nvSpPr>
        <p:spPr>
          <a:xfrm>
            <a:off x="838200" y="1052946"/>
            <a:ext cx="10515600" cy="5124017"/>
          </a:xfrm>
        </p:spPr>
        <p:txBody>
          <a:bodyPr/>
          <a:lstStyle/>
          <a:p>
            <a:pPr marL="0" indent="0">
              <a:buNone/>
            </a:pPr>
            <a:endParaRPr lang="en-US"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Based on the findings from reviewed literature, five (5) principal components of sustainable affordable housing were identified. They are social, economic, environmental, institutional and technological components. These include the following;</a:t>
            </a:r>
          </a:p>
          <a:p>
            <a:pPr algn="just">
              <a:buFont typeface="Wingdings" panose="05000000000000000000" pitchFamily="2" charset="2"/>
              <a:buChar char="Ø"/>
            </a:pPr>
            <a:r>
              <a:rPr lang="en-US" dirty="0">
                <a:effectLst/>
                <a:latin typeface="Times New Roman" panose="02020603050405020304" pitchFamily="18" charset="0"/>
                <a:ea typeface="Calibri" panose="020F0502020204030204" pitchFamily="34" charset="0"/>
              </a:rPr>
              <a:t>Social strategies of sustainable affordable housing </a:t>
            </a:r>
          </a:p>
          <a:p>
            <a:pPr algn="just">
              <a:buFont typeface="Wingdings" panose="05000000000000000000" pitchFamily="2" charset="2"/>
              <a:buChar char="Ø"/>
            </a:pPr>
            <a:r>
              <a:rPr lang="en-US" dirty="0">
                <a:effectLst/>
                <a:latin typeface="Times New Roman" panose="02020603050405020304" pitchFamily="18" charset="0"/>
                <a:ea typeface="Calibri" panose="020F0502020204030204" pitchFamily="34" charset="0"/>
              </a:rPr>
              <a:t>Economic strategies of sustainable affordable housing</a:t>
            </a:r>
            <a:endParaRPr lang="en-US" dirty="0">
              <a:latin typeface="Times New Roman" panose="02020603050405020304" pitchFamily="18" charset="0"/>
              <a:ea typeface="Calibri" panose="020F0502020204030204" pitchFamily="34" charset="0"/>
            </a:endParaRPr>
          </a:p>
          <a:p>
            <a:pPr algn="just">
              <a:buFont typeface="Wingdings" panose="05000000000000000000" pitchFamily="2" charset="2"/>
              <a:buChar char="Ø"/>
            </a:pP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Environmental strategies of sustainable affordable housing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buFont typeface="Wingdings" panose="05000000000000000000" pitchFamily="2" charset="2"/>
              <a:buChar char="Ø"/>
            </a:pPr>
            <a:r>
              <a:rPr lang="en-US" dirty="0">
                <a:effectLst/>
                <a:latin typeface="Times New Roman" panose="02020603050405020304" pitchFamily="18" charset="0"/>
                <a:ea typeface="Calibri" panose="020F0502020204030204" pitchFamily="34" charset="0"/>
              </a:rPr>
              <a:t>Institutional strategies of sustainable affordable housing</a:t>
            </a:r>
          </a:p>
          <a:p>
            <a:pPr algn="just">
              <a:buFont typeface="Wingdings" panose="05000000000000000000" pitchFamily="2" charset="2"/>
              <a:buChar char="Ø"/>
            </a:pP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Technological strategies of sustainable affordable housing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Ø"/>
            </a:pPr>
            <a:endParaRPr lang="en-US" sz="18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84623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9D0F-47FD-7940-04BF-2EE8EDC75E54}"/>
              </a:ext>
            </a:extLst>
          </p:cNvPr>
          <p:cNvSpPr>
            <a:spLocks noGrp="1"/>
          </p:cNvSpPr>
          <p:nvPr>
            <p:ph type="title"/>
          </p:nvPr>
        </p:nvSpPr>
        <p:spPr>
          <a:xfrm>
            <a:off x="838200" y="365126"/>
            <a:ext cx="10515600" cy="618548"/>
          </a:xfrm>
        </p:spPr>
        <p:txBody>
          <a:bodyPr>
            <a:normAutofit/>
          </a:bodyPr>
          <a:lstStyle/>
          <a:p>
            <a:pPr algn="ctr"/>
            <a:r>
              <a:rPr lang="en-US" sz="2800" b="1" dirty="0">
                <a:effectLst/>
                <a:latin typeface="Times New Roman" panose="02020603050405020304" pitchFamily="18" charset="0"/>
                <a:ea typeface="Calibri" panose="020F0502020204030204" pitchFamily="34" charset="0"/>
              </a:rPr>
              <a:t>CONCLUSION</a:t>
            </a:r>
            <a:endParaRPr lang="en-US" sz="2800" dirty="0"/>
          </a:p>
        </p:txBody>
      </p:sp>
      <p:sp>
        <p:nvSpPr>
          <p:cNvPr id="3" name="Content Placeholder 2">
            <a:extLst>
              <a:ext uri="{FF2B5EF4-FFF2-40B4-BE49-F238E27FC236}">
                <a16:creationId xmlns:a16="http://schemas.microsoft.com/office/drawing/2014/main" id="{434A13AD-B580-EDB4-6250-C146EBEE0AAA}"/>
              </a:ext>
            </a:extLst>
          </p:cNvPr>
          <p:cNvSpPr>
            <a:spLocks noGrp="1"/>
          </p:cNvSpPr>
          <p:nvPr>
            <p:ph idx="1"/>
          </p:nvPr>
        </p:nvSpPr>
        <p:spPr>
          <a:xfrm>
            <a:off x="838200" y="1136073"/>
            <a:ext cx="10515600" cy="5040890"/>
          </a:xfrm>
        </p:spPr>
        <p:txBody>
          <a:bodyPr>
            <a:normAutofit/>
          </a:bodyPr>
          <a:lstStyle/>
          <a:p>
            <a:pPr algn="just"/>
            <a:r>
              <a:rPr lang="en-US" sz="2000" dirty="0">
                <a:effectLst/>
                <a:latin typeface="Times New Roman" panose="02020603050405020304" pitchFamily="18" charset="0"/>
                <a:ea typeface="Calibri" panose="020F0502020204030204" pitchFamily="34" charset="0"/>
              </a:rPr>
              <a:t>In understanding the Nigerian housing challenges, it identifies the insufficiency of affordable housing in Nigeria and the frequency at which it is declining, it is progressively imperative to explore on sustainable solutions to improve this shortage and to integrate sustainability structures into the development of affordable houses. </a:t>
            </a:r>
          </a:p>
          <a:p>
            <a:pPr algn="just"/>
            <a:r>
              <a:rPr lang="en-US" sz="2000" dirty="0">
                <a:effectLst/>
                <a:latin typeface="Times New Roman" panose="02020603050405020304" pitchFamily="18" charset="0"/>
                <a:ea typeface="Calibri" panose="020F0502020204030204" pitchFamily="34" charset="0"/>
              </a:rPr>
              <a:t>The article indicated that features of sustainability are not being encompassed in affordable housing schemes for Nigerians and that this shortage of affordable housing strength through sustainable approaches that are environmental, economic, social, institutional, and technical. </a:t>
            </a:r>
            <a:endParaRPr lang="en-US" sz="2000" dirty="0">
              <a:latin typeface="Times New Roman" panose="02020603050405020304" pitchFamily="18" charset="0"/>
              <a:ea typeface="Calibri" panose="020F0502020204030204" pitchFamily="34" charset="0"/>
            </a:endParaRPr>
          </a:p>
          <a:p>
            <a:pPr algn="just"/>
            <a:r>
              <a:rPr lang="en-US" sz="2000" dirty="0">
                <a:effectLst/>
                <a:latin typeface="Times New Roman" panose="02020603050405020304" pitchFamily="18" charset="0"/>
                <a:ea typeface="Calibri" panose="020F0502020204030204" pitchFamily="34" charset="0"/>
              </a:rPr>
              <a:t>Therefore, establishments and other building subdivision contributors in Nigeria must intensify public responsiveness of the housing perception by emphasizing its benefits. </a:t>
            </a:r>
          </a:p>
          <a:p>
            <a:pPr algn="just"/>
            <a:r>
              <a:rPr lang="en-US" sz="2000" dirty="0">
                <a:effectLst/>
                <a:latin typeface="Times New Roman" panose="02020603050405020304" pitchFamily="18" charset="0"/>
                <a:ea typeface="Calibri" panose="020F0502020204030204" pitchFamily="34" charset="0"/>
              </a:rPr>
              <a:t>The Nigerian government should urgently incorporate and encourage technologies that are both economical and conservational for the construction of different type of new houses. In the same way, resolutions for sustainable housing in Nigeria need to be proposed.</a:t>
            </a:r>
            <a:endParaRPr lang="en-US" sz="2000" dirty="0"/>
          </a:p>
        </p:txBody>
      </p:sp>
    </p:spTree>
    <p:extLst>
      <p:ext uri="{BB962C8B-B14F-4D97-AF65-F5344CB8AC3E}">
        <p14:creationId xmlns:p14="http://schemas.microsoft.com/office/powerpoint/2010/main" val="2194074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59D37-0AA1-2833-410A-A8A04BE357E3}"/>
              </a:ext>
            </a:extLst>
          </p:cNvPr>
          <p:cNvSpPr>
            <a:spLocks noGrp="1"/>
          </p:cNvSpPr>
          <p:nvPr>
            <p:ph type="title"/>
          </p:nvPr>
        </p:nvSpPr>
        <p:spPr>
          <a:xfrm>
            <a:off x="838200" y="365126"/>
            <a:ext cx="10515600" cy="604692"/>
          </a:xfrm>
        </p:spPr>
        <p:txBody>
          <a:bodyPr>
            <a:normAutofit fontScale="90000"/>
          </a:bodyPr>
          <a:lstStyle/>
          <a:p>
            <a:pPr algn="ctr"/>
            <a:r>
              <a:rPr lang="en-US" sz="2700" b="1" kern="100" dirty="0">
                <a:effectLst/>
                <a:latin typeface="Times New Roman" panose="02020603050405020304" pitchFamily="18" charset="0"/>
                <a:ea typeface="Calibri" panose="020F0502020204030204" pitchFamily="34" charset="0"/>
                <a:cs typeface="Times New Roman" panose="02020603050405020304" pitchFamily="18" charset="0"/>
              </a:rPr>
              <a:t>REFERENCES </a:t>
            </a:r>
            <a:br>
              <a:rPr lang="en-US"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6FFC9D2-7C6A-2332-B531-1C801F9D4FC9}"/>
              </a:ext>
            </a:extLst>
          </p:cNvPr>
          <p:cNvSpPr>
            <a:spLocks noGrp="1"/>
          </p:cNvSpPr>
          <p:nvPr>
            <p:ph idx="1"/>
          </p:nvPr>
        </p:nvSpPr>
        <p:spPr>
          <a:xfrm>
            <a:off x="838200" y="720436"/>
            <a:ext cx="10515600" cy="5456527"/>
          </a:xfrm>
        </p:spPr>
        <p:txBody>
          <a:bodyPr>
            <a:normAutofit fontScale="92500" lnSpcReduction="10000"/>
          </a:bodyPr>
          <a:lstStyle/>
          <a:p>
            <a:pPr marL="285750" marR="0" indent="-28575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Adedeji, I.,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Deveci</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G. and Salman, H. (2022) The Incentives of Stabilized Interlocking Clay Bricks for Providing Sustainable Affordable Housing in Nigeria. Open Access Library Journal, 9, e9396. https://doi.org/10.4236/oalib.1109396</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50000"/>
              </a:lnSpc>
              <a:spcBef>
                <a:spcPts val="0"/>
              </a:spcBef>
              <a:spcAft>
                <a:spcPts val="0"/>
              </a:spcAft>
            </a:pP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Alagbe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O.A ad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Opoko</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A.P. (2013) Housing Nigerian Urban Poor Through Self-Build Housing Concept Using Compressed Stabilized Laterite Bricks. International Journal of Research in Social Sciences. 2 (4): 13-18. www. ijsk.org/</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ijrss</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00050" marR="0" indent="-40005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Choi, E. (2020). The Effects of Municipal Policy on Green Building Designations in The United States.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50000"/>
              </a:lnSpc>
              <a:spcBef>
                <a:spcPts val="0"/>
              </a:spcBef>
              <a:spcAft>
                <a:spcPts val="0"/>
              </a:spcAft>
            </a:pP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Ezeigwe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P. (2015). "Evaluation of the Causes of Housing Problems in Nigeria: A Case Study of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Awka</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the Capital City of Anambra State.," Journal of Economics and Sustainable Development 6 (20): 1-7.</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50000"/>
              </a:lnSpc>
              <a:spcBef>
                <a:spcPts val="0"/>
              </a:spcBef>
              <a:spcAft>
                <a:spcPts val="0"/>
              </a:spcAft>
            </a:pP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Ebekozien</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 Abdul-Aziz, A. &amp; Jaafar, M. (2019). "Housing finance inaccessibility for low-income earners in Malaysia: Factors and solutions," Habitat International 87: 27-35.</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Federal Government of Nigeria (2004) National Housing Policy Draft, Abuja.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Federal Government of Nigeria Report of the Vision 2020 National Technical Working Group on Housing, Federal Government of Nigeria; 2009.</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46504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E58F82-BFDF-0CF5-B143-6041EAB4CEC8}"/>
              </a:ext>
            </a:extLst>
          </p:cNvPr>
          <p:cNvSpPr>
            <a:spLocks noGrp="1"/>
          </p:cNvSpPr>
          <p:nvPr>
            <p:ph idx="1"/>
          </p:nvPr>
        </p:nvSpPr>
        <p:spPr>
          <a:xfrm>
            <a:off x="838200" y="526473"/>
            <a:ext cx="10515600" cy="5650490"/>
          </a:xfrm>
        </p:spPr>
        <p:txBody>
          <a:bodyPr>
            <a:normAutofit fontScale="92500" lnSpcReduction="20000"/>
          </a:bodyPr>
          <a:lstStyle/>
          <a:p>
            <a:pPr marL="342900" marR="0" indent="-34290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Federal Government of Nigeria. Government White Paper on the Report of the Presidential Committee on Urban Development and Housing, Lagos, Government Printing Press; 2002.</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00050" marR="0" indent="-40005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Ganiyu, B.,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Fapohunda</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J. &amp;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Haldenwang</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R. (2017). "Sustainable housing financing model to reduce South Africa housing deficit," International Journal of Housing Market Analysis, 10 (3): 410- 430.</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00050" marR="0" indent="-40005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Gan, X.,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Zuo</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J., Wen, T. &amp; She, Y. (2019). "Exploring the Adequacy of Massive Constructed Public Housing in China," Sustainability 11: 1949</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Goel, M. and Ramanathan, P. E. (2017). Business ethics and Corporate Social Responsibility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0"/>
              </a:spcAft>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 Is there a dividing line? Procedia – </a:t>
            </a:r>
            <a:r>
              <a:rPr lang="en-US" sz="1800" i="1" kern="100" dirty="0">
                <a:effectLst/>
                <a:latin typeface="Times New Roman" panose="02020603050405020304" pitchFamily="18" charset="0"/>
                <a:ea typeface="Calibri" panose="020F0502020204030204" pitchFamily="34" charset="0"/>
                <a:cs typeface="Times New Roman" panose="02020603050405020304" pitchFamily="18" charset="0"/>
              </a:rPr>
              <a:t>Economics and Finance,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11 -59.</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0"/>
              </a:spcAft>
              <a:buNone/>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00050" marR="0" indent="-40005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Huang, J., Shen, G. &amp; Zheng, H. (2015). "Is Insufficient Land Supply the Root cause of Housing Shortage? Empirical evidence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fron</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Hong Kong," Habitat International 49: 538-546.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00050" marR="0" indent="-400050" algn="just">
              <a:lnSpc>
                <a:spcPct val="150000"/>
              </a:lnSpc>
              <a:spcBef>
                <a:spcPts val="0"/>
              </a:spcBef>
              <a:spcAft>
                <a:spcPts val="0"/>
              </a:spcAft>
            </a:pP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Mulliner</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E. &amp; </a:t>
            </a: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Maliene</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 V. (2015). "An Analysis of Professional Perceptions of Criteria Contributing to Sustainable Housing Affordability," Sustainability, 7 (1): 248-270.</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00050" marR="0" indent="-400050" algn="just">
              <a:lnSpc>
                <a:spcPct val="150000"/>
              </a:lnSpc>
              <a:spcBef>
                <a:spcPts val="0"/>
              </a:spcBef>
              <a:spcAft>
                <a:spcPts val="0"/>
              </a:spcAft>
            </a:pP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Murphy, L. (2016). "The politics of land supply and affordable housing: Auckland's Housing Accord and Special Housing Areas," Urban Studies, 53 (12): 2530-2547.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gn="just">
              <a:lnSpc>
                <a:spcPct val="150000"/>
              </a:lnSpc>
              <a:spcBef>
                <a:spcPts val="0"/>
              </a:spcBef>
              <a:spcAft>
                <a:spcPts val="0"/>
              </a:spcAft>
            </a:pPr>
            <a:r>
              <a:rPr lang="en-US" sz="1800" kern="100" dirty="0" err="1">
                <a:effectLst/>
                <a:latin typeface="Times New Roman" panose="02020603050405020304" pitchFamily="18" charset="0"/>
                <a:ea typeface="Calibri" panose="020F0502020204030204" pitchFamily="34" charset="0"/>
                <a:cs typeface="Times New Roman" panose="02020603050405020304" pitchFamily="18" charset="0"/>
              </a:rPr>
              <a:t>Okonjo</a:t>
            </a:r>
            <a:r>
              <a:rPr lang="en-US" sz="1800" kern="100" dirty="0">
                <a:effectLst/>
                <a:latin typeface="Times New Roman" panose="02020603050405020304" pitchFamily="18" charset="0"/>
                <a:ea typeface="Calibri" panose="020F0502020204030204" pitchFamily="34" charset="0"/>
                <a:cs typeface="Times New Roman" panose="02020603050405020304" pitchFamily="18" charset="0"/>
              </a:rPr>
              <a:t>-Iweala, N. Unleashing the Housing Sector in Nigeria and in Africa. In 6th Global Housing Finance Conference; 2014.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0842854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65</TotalTime>
  <Words>1441</Words>
  <Application>Microsoft Office PowerPoint</Application>
  <PresentationFormat>Widescreen</PresentationFormat>
  <Paragraphs>85</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Times New Roman</vt:lpstr>
      <vt:lpstr>Trebuchet MS</vt:lpstr>
      <vt:lpstr>Wingdings</vt:lpstr>
      <vt:lpstr>Wingdings 3</vt:lpstr>
      <vt:lpstr>Facet</vt:lpstr>
      <vt:lpstr>PowerPoint Presentation</vt:lpstr>
      <vt:lpstr>INTRODUCTION  </vt:lpstr>
      <vt:lpstr>PROBLEM STATEMENT  </vt:lpstr>
      <vt:lpstr> METHODOLOGY </vt:lpstr>
      <vt:lpstr>  RESEARCH FINDINGS </vt:lpstr>
      <vt:lpstr>RECOMMENDATION </vt:lpstr>
      <vt:lpstr>CONCLUSION</vt:lpstr>
      <vt:lpstr>REFERENCES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 Soji</dc:creator>
  <cp:lastModifiedBy>DR.ND</cp:lastModifiedBy>
  <cp:revision>5</cp:revision>
  <dcterms:created xsi:type="dcterms:W3CDTF">2023-05-07T06:36:41Z</dcterms:created>
  <dcterms:modified xsi:type="dcterms:W3CDTF">2023-05-07T21:18:01Z</dcterms:modified>
</cp:coreProperties>
</file>